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91"/>
  </p:notesMasterIdLst>
  <p:handoutMasterIdLst>
    <p:handoutMasterId r:id="rId92"/>
  </p:handoutMasterIdLst>
  <p:sldIdLst>
    <p:sldId id="256" r:id="rId3"/>
    <p:sldId id="492" r:id="rId4"/>
    <p:sldId id="506" r:id="rId5"/>
    <p:sldId id="481" r:id="rId6"/>
    <p:sldId id="482" r:id="rId7"/>
    <p:sldId id="483" r:id="rId8"/>
    <p:sldId id="529" r:id="rId9"/>
    <p:sldId id="524" r:id="rId10"/>
    <p:sldId id="359" r:id="rId11"/>
    <p:sldId id="532" r:id="rId12"/>
    <p:sldId id="354" r:id="rId13"/>
    <p:sldId id="355" r:id="rId14"/>
    <p:sldId id="531" r:id="rId15"/>
    <p:sldId id="360" r:id="rId16"/>
    <p:sldId id="559" r:id="rId17"/>
    <p:sldId id="388" r:id="rId18"/>
    <p:sldId id="393" r:id="rId19"/>
    <p:sldId id="560" r:id="rId20"/>
    <p:sldId id="533" r:id="rId21"/>
    <p:sldId id="446" r:id="rId22"/>
    <p:sldId id="534" r:id="rId23"/>
    <p:sldId id="535" r:id="rId24"/>
    <p:sldId id="394" r:id="rId25"/>
    <p:sldId id="426" r:id="rId26"/>
    <p:sldId id="540" r:id="rId27"/>
    <p:sldId id="454" r:id="rId28"/>
    <p:sldId id="428" r:id="rId29"/>
    <p:sldId id="536" r:id="rId30"/>
    <p:sldId id="541" r:id="rId31"/>
    <p:sldId id="542" r:id="rId32"/>
    <p:sldId id="543" r:id="rId33"/>
    <p:sldId id="427" r:id="rId34"/>
    <p:sldId id="545" r:id="rId35"/>
    <p:sldId id="544" r:id="rId36"/>
    <p:sldId id="429" r:id="rId37"/>
    <p:sldId id="430" r:id="rId38"/>
    <p:sldId id="431" r:id="rId39"/>
    <p:sldId id="432" r:id="rId40"/>
    <p:sldId id="546" r:id="rId41"/>
    <p:sldId id="561" r:id="rId42"/>
    <p:sldId id="547" r:id="rId43"/>
    <p:sldId id="548" r:id="rId44"/>
    <p:sldId id="549" r:id="rId45"/>
    <p:sldId id="435" r:id="rId46"/>
    <p:sldId id="550" r:id="rId47"/>
    <p:sldId id="471" r:id="rId48"/>
    <p:sldId id="552" r:id="rId49"/>
    <p:sldId id="553" r:id="rId50"/>
    <p:sldId id="554" r:id="rId51"/>
    <p:sldId id="472" r:id="rId52"/>
    <p:sldId id="555" r:id="rId53"/>
    <p:sldId id="556" r:id="rId54"/>
    <p:sldId id="537" r:id="rId55"/>
    <p:sldId id="438" r:id="rId56"/>
    <p:sldId id="439" r:id="rId57"/>
    <p:sldId id="440" r:id="rId58"/>
    <p:sldId id="441" r:id="rId59"/>
    <p:sldId id="406" r:id="rId60"/>
    <p:sldId id="445" r:id="rId61"/>
    <p:sldId id="407" r:id="rId62"/>
    <p:sldId id="451" r:id="rId63"/>
    <p:sldId id="452" r:id="rId64"/>
    <p:sldId id="453" r:id="rId65"/>
    <p:sldId id="415" r:id="rId66"/>
    <p:sldId id="418" r:id="rId67"/>
    <p:sldId id="419" r:id="rId68"/>
    <p:sldId id="420" r:id="rId69"/>
    <p:sldId id="421" r:id="rId70"/>
    <p:sldId id="422" r:id="rId71"/>
    <p:sldId id="423" r:id="rId72"/>
    <p:sldId id="424" r:id="rId73"/>
    <p:sldId id="425" r:id="rId74"/>
    <p:sldId id="455" r:id="rId75"/>
    <p:sldId id="456" r:id="rId76"/>
    <p:sldId id="457" r:id="rId77"/>
    <p:sldId id="458" r:id="rId78"/>
    <p:sldId id="459" r:id="rId79"/>
    <p:sldId id="460" r:id="rId80"/>
    <p:sldId id="461" r:id="rId81"/>
    <p:sldId id="462" r:id="rId82"/>
    <p:sldId id="464" r:id="rId83"/>
    <p:sldId id="465" r:id="rId84"/>
    <p:sldId id="466" r:id="rId85"/>
    <p:sldId id="467" r:id="rId86"/>
    <p:sldId id="468" r:id="rId87"/>
    <p:sldId id="558" r:id="rId88"/>
    <p:sldId id="463" r:id="rId89"/>
    <p:sldId id="530" r:id="rId9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9"/>
    <p:restoredTop sz="89196"/>
  </p:normalViewPr>
  <p:slideViewPr>
    <p:cSldViewPr snapToGrid="0" snapToObjects="1">
      <p:cViewPr varScale="1">
        <p:scale>
          <a:sx n="114" d="100"/>
          <a:sy n="114" d="100"/>
        </p:scale>
        <p:origin x="176" y="206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10/18/18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4715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972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3088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972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39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zero-one loss cross-validation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084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943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: body of emails in text</a:t>
            </a:r>
          </a:p>
          <a:p>
            <a:r>
              <a:rPr lang="en-US" dirty="0"/>
              <a:t>Phi(x): encoding of text.</a:t>
            </a:r>
          </a:p>
          <a:p>
            <a:r>
              <a:rPr lang="en-US" dirty="0"/>
              <a:t>Y: label spam/ham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59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322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5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nwy2MPT5RE" TargetMode="External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nwy2MPT5RE" TargetMode="External"/><Relationship Id="rId11" Type="http://schemas.openxmlformats.org/officeDocument/2006/relationships/image" Target="../media/image38.emf"/><Relationship Id="rId5" Type="http://schemas.openxmlformats.org/officeDocument/2006/relationships/image" Target="../media/image28.emf"/><Relationship Id="rId10" Type="http://schemas.openxmlformats.org/officeDocument/2006/relationships/image" Target="../media/image37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(null)"/><Relationship Id="rId4" Type="http://schemas.openxmlformats.org/officeDocument/2006/relationships/image" Target="../media/image40.(null)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(null)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31.emf"/><Relationship Id="rId7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60.emf"/><Relationship Id="rId3" Type="http://schemas.openxmlformats.org/officeDocument/2006/relationships/image" Target="../media/image31.emf"/><Relationship Id="rId7" Type="http://schemas.openxmlformats.org/officeDocument/2006/relationships/image" Target="../media/image48.emf"/><Relationship Id="rId12" Type="http://schemas.openxmlformats.org/officeDocument/2006/relationships/image" Target="../media/image54.emf"/><Relationship Id="rId17" Type="http://schemas.openxmlformats.org/officeDocument/2006/relationships/image" Target="../media/image59.emf"/><Relationship Id="rId2" Type="http://schemas.openxmlformats.org/officeDocument/2006/relationships/image" Target="../media/image49.emf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3.emf"/><Relationship Id="rId5" Type="http://schemas.openxmlformats.org/officeDocument/2006/relationships/image" Target="../media/image43.emf"/><Relationship Id="rId15" Type="http://schemas.openxmlformats.org/officeDocument/2006/relationships/image" Target="../media/image57.emf"/><Relationship Id="rId10" Type="http://schemas.openxmlformats.org/officeDocument/2006/relationships/image" Target="../media/image52.emf"/><Relationship Id="rId4" Type="http://schemas.openxmlformats.org/officeDocument/2006/relationships/image" Target="../media/image42.emf"/><Relationship Id="rId9" Type="http://schemas.openxmlformats.org/officeDocument/2006/relationships/image" Target="../media/image51.emf"/><Relationship Id="rId14" Type="http://schemas.openxmlformats.org/officeDocument/2006/relationships/image" Target="../media/image5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7.emf"/><Relationship Id="rId3" Type="http://schemas.openxmlformats.org/officeDocument/2006/relationships/image" Target="../media/image59.emf"/><Relationship Id="rId7" Type="http://schemas.openxmlformats.org/officeDocument/2006/relationships/image" Target="../media/image43.emf"/><Relationship Id="rId12" Type="http://schemas.openxmlformats.org/officeDocument/2006/relationships/image" Target="../media/image5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54.emf"/><Relationship Id="rId5" Type="http://schemas.openxmlformats.org/officeDocument/2006/relationships/image" Target="../media/image31.emf"/><Relationship Id="rId15" Type="http://schemas.openxmlformats.org/officeDocument/2006/relationships/image" Target="../media/image61.emf"/><Relationship Id="rId10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48.emf"/><Relationship Id="rId1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49.emf"/><Relationship Id="rId7" Type="http://schemas.openxmlformats.org/officeDocument/2006/relationships/image" Target="../media/image64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emf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0" Type="http://schemas.openxmlformats.org/officeDocument/2006/relationships/image" Target="../media/image30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4.emf"/><Relationship Id="rId7" Type="http://schemas.openxmlformats.org/officeDocument/2006/relationships/image" Target="../media/image30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emf"/><Relationship Id="rId5" Type="http://schemas.openxmlformats.org/officeDocument/2006/relationships/image" Target="../media/image70.emf"/><Relationship Id="rId4" Type="http://schemas.openxmlformats.org/officeDocument/2006/relationships/image" Target="../media/image6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63.emf"/><Relationship Id="rId18" Type="http://schemas.openxmlformats.org/officeDocument/2006/relationships/image" Target="../media/image71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17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5" Type="http://schemas.openxmlformats.org/officeDocument/2006/relationships/image" Target="../media/image65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Relationship Id="rId1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71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70.emf"/><Relationship Id="rId5" Type="http://schemas.openxmlformats.org/officeDocument/2006/relationships/image" Target="../media/image84.emf"/><Relationship Id="rId10" Type="http://schemas.openxmlformats.org/officeDocument/2006/relationships/image" Target="../media/image65.emf"/><Relationship Id="rId4" Type="http://schemas.openxmlformats.org/officeDocument/2006/relationships/image" Target="../media/image83.emf"/><Relationship Id="rId9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64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88.emf"/><Relationship Id="rId5" Type="http://schemas.openxmlformats.org/officeDocument/2006/relationships/image" Target="../media/image84.emf"/><Relationship Id="rId15" Type="http://schemas.openxmlformats.org/officeDocument/2006/relationships/image" Target="../media/image70.emf"/><Relationship Id="rId10" Type="http://schemas.openxmlformats.org/officeDocument/2006/relationships/image" Target="../media/image71.emf"/><Relationship Id="rId4" Type="http://schemas.openxmlformats.org/officeDocument/2006/relationships/image" Target="../media/image83.emf"/><Relationship Id="rId9" Type="http://schemas.openxmlformats.org/officeDocument/2006/relationships/image" Target="../media/image30.emf"/><Relationship Id="rId1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(null)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(null)"/><Relationship Id="rId4" Type="http://schemas.openxmlformats.org/officeDocument/2006/relationships/image" Target="../media/image41.(null)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png"/><Relationship Id="rId7" Type="http://schemas.openxmlformats.org/officeDocument/2006/relationships/image" Target="../media/image9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hyperlink" Target="http://bit.ly/ds100-sp18-cla" TargetMode="External"/><Relationship Id="rId4" Type="http://schemas.openxmlformats.org/officeDocument/2006/relationships/image" Target="../media/image93.emf"/><Relationship Id="rId9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4.emf"/><Relationship Id="rId7" Type="http://schemas.openxmlformats.org/officeDocument/2006/relationships/image" Target="../media/image8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1.(null)"/><Relationship Id="rId5" Type="http://schemas.openxmlformats.org/officeDocument/2006/relationships/image" Target="../media/image96.emf"/><Relationship Id="rId10" Type="http://schemas.openxmlformats.org/officeDocument/2006/relationships/image" Target="../media/image100.emf"/><Relationship Id="rId4" Type="http://schemas.openxmlformats.org/officeDocument/2006/relationships/image" Target="../media/image95.emf"/><Relationship Id="rId9" Type="http://schemas.openxmlformats.org/officeDocument/2006/relationships/image" Target="../media/image9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4.emf"/><Relationship Id="rId7" Type="http://schemas.openxmlformats.org/officeDocument/2006/relationships/image" Target="../media/image88.emf"/><Relationship Id="rId12" Type="http://schemas.openxmlformats.org/officeDocument/2006/relationships/image" Target="../media/image105.(null)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4.emf"/><Relationship Id="rId5" Type="http://schemas.openxmlformats.org/officeDocument/2006/relationships/image" Target="../media/image96.emf"/><Relationship Id="rId10" Type="http://schemas.openxmlformats.org/officeDocument/2006/relationships/image" Target="../media/image103.emf"/><Relationship Id="rId4" Type="http://schemas.openxmlformats.org/officeDocument/2006/relationships/image" Target="../media/image95.emf"/><Relationship Id="rId9" Type="http://schemas.openxmlformats.org/officeDocument/2006/relationships/image" Target="../media/image10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4.emf"/><Relationship Id="rId7" Type="http://schemas.openxmlformats.org/officeDocument/2006/relationships/image" Target="../media/image8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6.(null)"/><Relationship Id="rId5" Type="http://schemas.openxmlformats.org/officeDocument/2006/relationships/image" Target="../media/image96.emf"/><Relationship Id="rId10" Type="http://schemas.openxmlformats.org/officeDocument/2006/relationships/image" Target="../media/image105.(null)"/><Relationship Id="rId4" Type="http://schemas.openxmlformats.org/officeDocument/2006/relationships/image" Target="../media/image95.emf"/><Relationship Id="rId9" Type="http://schemas.openxmlformats.org/officeDocument/2006/relationships/image" Target="../media/image10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(null)"/><Relationship Id="rId4" Type="http://schemas.openxmlformats.org/officeDocument/2006/relationships/image" Target="../media/image109.(null)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11" Type="http://schemas.openxmlformats.org/officeDocument/2006/relationships/image" Target="../media/image88.emf"/><Relationship Id="rId5" Type="http://schemas.openxmlformats.org/officeDocument/2006/relationships/image" Target="../media/image116.emf"/><Relationship Id="rId10" Type="http://schemas.openxmlformats.org/officeDocument/2006/relationships/image" Target="../media/image121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114.emf"/><Relationship Id="rId7" Type="http://schemas.openxmlformats.org/officeDocument/2006/relationships/image" Target="../media/image12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0.emf"/><Relationship Id="rId4" Type="http://schemas.openxmlformats.org/officeDocument/2006/relationships/image" Target="../media/image1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2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microsoft.com/office/2007/relationships/hdphoto" Target="../media/hdphoto3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5.png"/><Relationship Id="rId4" Type="http://schemas.openxmlformats.org/officeDocument/2006/relationships/image" Target="../media/image138.png"/><Relationship Id="rId9" Type="http://schemas.microsoft.com/office/2007/relationships/hdphoto" Target="../media/hdphoto4.wd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48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7.emf"/><Relationship Id="rId5" Type="http://schemas.microsoft.com/office/2007/relationships/hdphoto" Target="../media/hdphoto3.wdp"/><Relationship Id="rId10" Type="http://schemas.openxmlformats.org/officeDocument/2006/relationships/image" Target="../media/image146.emf"/><Relationship Id="rId4" Type="http://schemas.openxmlformats.org/officeDocument/2006/relationships/image" Target="../media/image143.jpeg"/><Relationship Id="rId9" Type="http://schemas.microsoft.com/office/2007/relationships/hdphoto" Target="../media/hdphoto7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FE4-0BA8-7B42-8D28-1382A80C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8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Scikit</a:t>
            </a:r>
            <a:r>
              <a:rPr lang="en-US" sz="3600" dirty="0"/>
              <a:t>-Learn for 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E8C-5EC9-7342-A71E-568DE1DE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70450"/>
            <a:ext cx="12115800" cy="5288695"/>
          </a:xfrm>
        </p:spPr>
        <p:txBody>
          <a:bodyPr>
            <a:normAutofit/>
          </a:bodyPr>
          <a:lstStyle/>
          <a:p>
            <a:r>
              <a:rPr lang="en-US" b="1" u="sng" dirty="0"/>
              <a:t>Confusion Warning:</a:t>
            </a:r>
            <a:r>
              <a:rPr lang="en-US" dirty="0"/>
              <a:t> Regularization parameter 𝛼 = 1/</a:t>
            </a:r>
            <a:r>
              <a:rPr lang="en-US" dirty="0" err="1"/>
              <a:t>λ</a:t>
            </a:r>
            <a:endParaRPr lang="en-US" dirty="0"/>
          </a:p>
          <a:p>
            <a:pPr lvl="1"/>
            <a:r>
              <a:rPr lang="en-US" dirty="0"/>
              <a:t>larger 𝛼 </a:t>
            </a:r>
            <a:r>
              <a:rPr lang="en-US" dirty="0">
                <a:sym typeface="Wingdings" pitchFamily="2" charset="2"/>
              </a:rPr>
              <a:t> less regularization  greater complexity  overfitting</a:t>
            </a:r>
            <a:endParaRPr lang="en-US" dirty="0"/>
          </a:p>
          <a:p>
            <a:r>
              <a:rPr lang="en-US" dirty="0"/>
              <a:t>Lasso Regression (L1)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linear_model.LassoCV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 by cross-validation</a:t>
            </a:r>
          </a:p>
          <a:p>
            <a:r>
              <a:rPr lang="en-US" dirty="0"/>
              <a:t>Ridge Regression (L2)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linear_model.RidgeCV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selects 𝛼  by cross-validation</a:t>
            </a:r>
          </a:p>
          <a:p>
            <a:r>
              <a:rPr lang="en-US" dirty="0"/>
              <a:t>Elastic Net (L1 + L2)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(alpha=3.0, l1_ratio = 2.0)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linear_model.ElasticNetCV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automatically picks 𝛼 by cross-validation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E5EAA-9608-1742-A89F-1575A3922E9A}"/>
              </a:ext>
            </a:extLst>
          </p:cNvPr>
          <p:cNvSpPr txBox="1"/>
          <p:nvPr/>
        </p:nvSpPr>
        <p:spPr>
          <a:xfrm>
            <a:off x="181748" y="956231"/>
            <a:ext cx="36038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Regularization and </a:t>
            </a:r>
            <a:r>
              <a:rPr lang="en-US" sz="4000" b="1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36" y="1642392"/>
            <a:ext cx="11016049" cy="708780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Regularization is </a:t>
            </a:r>
            <a:r>
              <a:rPr lang="en-US"/>
              <a:t>often used with </a:t>
            </a:r>
            <a:r>
              <a:rPr lang="en-US" dirty="0"/>
              <a:t>high-dimensional 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9966" y="2370554"/>
            <a:ext cx="5065451" cy="3410811"/>
            <a:chOff x="1540478" y="2487481"/>
            <a:chExt cx="5065451" cy="3410811"/>
          </a:xfrm>
        </p:grpSpPr>
        <p:grpSp>
          <p:nvGrpSpPr>
            <p:cNvPr id="10" name="Group 9"/>
            <p:cNvGrpSpPr/>
            <p:nvPr/>
          </p:nvGrpSpPr>
          <p:grpSpPr>
            <a:xfrm>
              <a:off x="1540478" y="2487481"/>
              <a:ext cx="3929445" cy="3410811"/>
              <a:chOff x="1540478" y="2487481"/>
              <a:chExt cx="3929445" cy="341081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993557" y="2949146"/>
                <a:ext cx="1548714" cy="29491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542270" y="2913693"/>
                <a:ext cx="1927653" cy="9541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Tall Skinny </a:t>
                </a:r>
                <a:br>
                  <a:rPr lang="en-US" sz="2800" dirty="0"/>
                </a:br>
                <a:r>
                  <a:rPr lang="en-US" sz="2800" dirty="0"/>
                  <a:t>Matrix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40478" y="4192886"/>
                <a:ext cx="372218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581805" y="2487481"/>
                <a:ext cx="394660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42270" y="3913549"/>
              <a:ext cx="3063659" cy="1477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n &gt;&gt; d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typically dense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Regularization can</a:t>
              </a:r>
              <a:br>
                <a:rPr lang="en-US" dirty="0"/>
              </a:br>
              <a:r>
                <a:rPr lang="en-US" dirty="0"/>
                <a:t>help with complex</a:t>
              </a:r>
              <a:br>
                <a:rPr lang="en-US" dirty="0"/>
              </a:br>
              <a:r>
                <a:rPr lang="en-US" dirty="0"/>
                <a:t>feature transformations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66853" y="4194777"/>
            <a:ext cx="5929402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/>
              <a:t>d &gt; 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requires</a:t>
            </a:r>
            <a:r>
              <a:rPr lang="en-US" sz="2000" dirty="0"/>
              <a:t> regularization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to determine</a:t>
            </a:r>
            <a:r>
              <a:rPr lang="en-US" sz="2000" b="1" dirty="0"/>
              <a:t> informative dimensions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L1 (Lasso) Regularization.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is to make </a:t>
            </a:r>
            <a:r>
              <a:rPr lang="en-US" sz="2000" b="1" dirty="0"/>
              <a:t>robust predictions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L2 (+L1) Regularization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470696" y="2431931"/>
            <a:ext cx="6513396" cy="1705405"/>
            <a:chOff x="6576513" y="2452028"/>
            <a:chExt cx="6513396" cy="1705405"/>
          </a:xfrm>
        </p:grpSpPr>
        <p:sp>
          <p:nvSpPr>
            <p:cNvPr id="16" name="TextBox 15"/>
            <p:cNvSpPr txBox="1"/>
            <p:nvPr/>
          </p:nvSpPr>
          <p:spPr>
            <a:xfrm>
              <a:off x="9687145" y="2854951"/>
              <a:ext cx="3402764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High-dimensional sparse matrix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6513" y="3261321"/>
              <a:ext cx="37221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93458" y="2452028"/>
              <a:ext cx="394660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918594" y="2913693"/>
              <a:ext cx="2778065" cy="1243740"/>
              <a:chOff x="6918594" y="2913693"/>
              <a:chExt cx="2769103" cy="15265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918594" y="2913693"/>
                <a:ext cx="2769103" cy="15265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128267" y="2956144"/>
                <a:ext cx="68608" cy="417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1648" y="3650910"/>
                <a:ext cx="389224" cy="4842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8523" y="308491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596260" y="32823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488118" y="32075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33808" y="408264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881728" y="359704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058173" y="330296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952298" y="312230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82149" y="318164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075759" y="357117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46329" y="309643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558734" y="35763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52344" y="396584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22914" y="349110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022868" y="306418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16478" y="34537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87048" y="297898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711134" y="37287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879281" y="4287733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963753" y="372173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523403" y="393978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540989" y="420799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611559" y="3733262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9372272" y="3528502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flipH="1">
                <a:off x="7347490" y="3698856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>
                <a:off x="9031774" y="3257242"/>
                <a:ext cx="646440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48660" y="34347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962823" y="432747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24736" y="434808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048712" y="422677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708709" y="2987031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92251" y="302677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254164" y="304738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878140" y="292606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11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D562A-E3A6-B844-BD21-13876806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br>
              <a:rPr lang="en-US" dirty="0"/>
            </a:br>
            <a:r>
              <a:rPr lang="en-US" sz="8800" dirty="0"/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3FD38-B75B-4A43-A8B7-A4202A3E5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568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 far ….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792565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9914473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48737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42367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59434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21" y="2273196"/>
            <a:ext cx="431905" cy="4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28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21" y="2273196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86463" y="2273196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Classification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sz="3200" dirty="0"/>
              <a:t>Predicting a categorical variable</a:t>
            </a:r>
          </a:p>
          <a:p>
            <a:r>
              <a:rPr lang="en-US" b="1" dirty="0"/>
              <a:t>Binary</a:t>
            </a:r>
            <a:r>
              <a:rPr lang="en-US" dirty="0"/>
              <a:t> classification: Two classes 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Spam/Not Spam, churn/stay</a:t>
            </a:r>
          </a:p>
          <a:p>
            <a:r>
              <a:rPr lang="en-US" b="1" dirty="0"/>
              <a:t>Multiclass</a:t>
            </a:r>
            <a:r>
              <a:rPr lang="en-US" dirty="0"/>
              <a:t> classification: Many classes (&gt;2)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Image labeling (Cat, Dog, Car), Next word in a sentence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Structured</a:t>
            </a:r>
            <a:r>
              <a:rPr lang="en-US" dirty="0"/>
              <a:t> </a:t>
            </a:r>
            <a:r>
              <a:rPr lang="en-US" b="1" dirty="0"/>
              <a:t>prediction</a:t>
            </a:r>
            <a:r>
              <a:rPr lang="en-US" dirty="0"/>
              <a:t> tasks (Classification)</a:t>
            </a:r>
          </a:p>
          <a:p>
            <a:pPr lvl="1"/>
            <a:r>
              <a:rPr lang="en-US" dirty="0"/>
              <a:t>Multiple related predictions </a:t>
            </a:r>
          </a:p>
          <a:p>
            <a:pPr lvl="1"/>
            <a:r>
              <a:rPr lang="en-US" dirty="0"/>
              <a:t>Examples: </a:t>
            </a:r>
            <a:r>
              <a:rPr lang="en-US" i="1" dirty="0"/>
              <a:t>Translation, 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555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03908" y="1839100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13220" y="1867101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22133" y="2097692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691219" y="2097692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89" y="2183560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21" y="2273196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86463" y="2273196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C1F793-0222-7847-80B8-B1E19E338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610" y="4774611"/>
            <a:ext cx="8790619" cy="1381383"/>
          </a:xfrm>
          <a:prstGeom prst="rect">
            <a:avLst/>
          </a:prstGeom>
        </p:spPr>
      </p:pic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2CAB77F9-7262-F641-A776-E41EC3EED4D8}"/>
              </a:ext>
            </a:extLst>
          </p:cNvPr>
          <p:cNvSpPr/>
          <p:nvPr/>
        </p:nvSpPr>
        <p:spPr>
          <a:xfrm>
            <a:off x="9164386" y="5974809"/>
            <a:ext cx="2242358" cy="637070"/>
          </a:xfrm>
          <a:prstGeom prst="wedgeRectCallout">
            <a:avLst>
              <a:gd name="adj1" fmla="val -26154"/>
              <a:gd name="adj2" fmla="val -1044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E316F-D44E-244A-A046-F1A6ED4D9084}"/>
              </a:ext>
            </a:extLst>
          </p:cNvPr>
          <p:cNvSpPr txBox="1"/>
          <p:nvPr/>
        </p:nvSpPr>
        <p:spPr>
          <a:xfrm>
            <a:off x="2832359" y="4118166"/>
            <a:ext cx="548579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Can we just use least squares?</a:t>
            </a:r>
          </a:p>
        </p:txBody>
      </p:sp>
    </p:spTree>
    <p:extLst>
      <p:ext uri="{BB962C8B-B14F-4D97-AF65-F5344CB8AC3E}">
        <p14:creationId xmlns:p14="http://schemas.microsoft.com/office/powerpoint/2010/main" val="35050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39173-03D3-B340-B48D-04EE0D9C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EB828-6686-A44F-BE03-BD8224363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0608" y="4463356"/>
            <a:ext cx="5536604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Yes </a:t>
            </a:r>
            <a:r>
              <a:rPr lang="mr-IN" sz="2800" dirty="0"/>
              <a:t>…</a:t>
            </a:r>
            <a:r>
              <a:rPr lang="en-US" sz="2800" dirty="0"/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Need a decision function (e.g., f(x) &gt; 0.5) </a:t>
            </a:r>
            <a:r>
              <a:rPr lang="mr-IN" sz="2800" dirty="0"/>
              <a:t>…</a:t>
            </a: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Difficult to interpret model </a:t>
            </a:r>
            <a:r>
              <a:rPr lang="mr-IN" sz="2800" dirty="0"/>
              <a:t>…</a:t>
            </a: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Sensitive to outliers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458492" y="4591283"/>
            <a:ext cx="0" cy="1977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2EF2602-3E7E-5E45-BD35-99E46DF5031B}"/>
              </a:ext>
            </a:extLst>
          </p:cNvPr>
          <p:cNvSpPr/>
          <p:nvPr/>
        </p:nvSpPr>
        <p:spPr>
          <a:xfrm rot="21055617">
            <a:off x="5883921" y="4974124"/>
            <a:ext cx="4428991" cy="1017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use Least Squares for </a:t>
            </a:r>
            <a:r>
              <a:rPr lang="en-US" sz="2800" b="1" dirty="0"/>
              <a:t>Classification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0F1C7BD-BF4F-A845-8EDB-09D7CBA3C132}"/>
              </a:ext>
            </a:extLst>
          </p:cNvPr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4217EEC-863E-C24D-B190-9C935811077F}"/>
                </a:ext>
              </a:extLst>
            </p:cNvPr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D618CED-0D16-F843-979C-8D4A06B8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8BDE51C-AC9C-0145-B043-C7BBED577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D0245AB-92C5-EA4B-97E8-B9BA65920FBB}"/>
                </a:ext>
              </a:extLst>
            </p:cNvPr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2303575-4C00-D44D-BD7E-2CB3814BD046}"/>
                </a:ext>
              </a:extLst>
            </p:cNvPr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489D9D8-5B3D-0047-8A88-D5FE35E3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430A015-4D94-984E-969E-FAAB18874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4312379-F1F9-0C45-B0C9-F22B8A35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BC8C085-6A42-6040-BFE3-753CD9A9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7257CBF0-8A21-8148-8D67-5D4310C20DC4}"/>
              </a:ext>
            </a:extLst>
          </p:cNvPr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A17B1AB-960F-0246-9F51-4657D55713DF}"/>
              </a:ext>
            </a:extLst>
          </p:cNvPr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4E73FCF5-FB79-3549-B79A-2174C7423399}"/>
              </a:ext>
            </a:extLst>
          </p:cNvPr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8032B10-E856-B749-8A79-A42394A74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0DEADD8-B8C1-4243-9179-357A87A11803}"/>
              </a:ext>
            </a:extLst>
          </p:cNvPr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9EEBD81-A9A4-224A-AA70-410831735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3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Widely used models for </a:t>
            </a:r>
            <a:r>
              <a:rPr lang="en-US" b="1" dirty="0"/>
              <a:t>binary classification: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the probability of </a:t>
            </a:r>
            <a:r>
              <a:rPr lang="en-US" i="1" dirty="0"/>
              <a:t>y=1</a:t>
            </a:r>
            <a:r>
              <a:rPr lang="en-US" dirty="0"/>
              <a:t> given </a:t>
            </a:r>
            <a:r>
              <a:rPr lang="en-US" i="1" dirty="0"/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582" y="2587678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82" y="2741338"/>
            <a:ext cx="7239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82" y="3403051"/>
            <a:ext cx="54356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82" y="3059150"/>
            <a:ext cx="1041400" cy="406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68182" y="3110898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71128" y="2799880"/>
            <a:ext cx="215315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1 = ”Spam”</a:t>
            </a:r>
          </a:p>
          <a:p>
            <a:r>
              <a:rPr lang="en-US" sz="2800" dirty="0"/>
              <a:t>0 = “Ham”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30489" y="3872951"/>
            <a:ext cx="23257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Why is ham good and spam bad? 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sz="1200" dirty="0">
                <a:hlinkClick r:id="rId6"/>
              </a:rPr>
              <a:t>https://www.youtube.com/watch?v=anwy2MPT5RE</a:t>
            </a:r>
            <a:r>
              <a:rPr lang="en-US" sz="1200" dirty="0"/>
              <a:t> 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53" y="5475504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41" y="5233499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758" y="5462804"/>
            <a:ext cx="2565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90" y="165673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578" y="3181396"/>
            <a:ext cx="4517220" cy="243059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69379" y="5826261"/>
            <a:ext cx="5687878" cy="0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548963" y="2764368"/>
            <a:ext cx="0" cy="3426392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08385" y="3181396"/>
            <a:ext cx="4562856" cy="31241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589690" y="4588808"/>
            <a:ext cx="2366503" cy="11908"/>
          </a:xfrm>
          <a:prstGeom prst="line">
            <a:avLst/>
          </a:prstGeom>
          <a:ln w="952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9896761" y="3203870"/>
            <a:ext cx="210312" cy="3036793"/>
            <a:chOff x="8845301" y="2995666"/>
            <a:chExt cx="210312" cy="3036793"/>
          </a:xfrm>
        </p:grpSpPr>
        <p:sp>
          <p:nvSpPr>
            <p:cNvPr id="38" name="Up Arrow 37"/>
            <p:cNvSpPr/>
            <p:nvPr/>
          </p:nvSpPr>
          <p:spPr>
            <a:xfrm>
              <a:off x="8845301" y="5716754"/>
              <a:ext cx="210312" cy="31570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904733" y="5568696"/>
              <a:ext cx="85937" cy="859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947702" y="2995666"/>
              <a:ext cx="0" cy="257303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904733" y="4351859"/>
              <a:ext cx="81305" cy="8130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1140" y="3538753"/>
            <a:ext cx="203200" cy="342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130" y="4423707"/>
            <a:ext cx="1143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340" y="4552763"/>
            <a:ext cx="1371600" cy="520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4748" y="6299008"/>
            <a:ext cx="825500" cy="4699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49" name="Right Brace 48"/>
          <p:cNvSpPr/>
          <p:nvPr/>
        </p:nvSpPr>
        <p:spPr>
          <a:xfrm rot="5400000">
            <a:off x="4934659" y="2441997"/>
            <a:ext cx="227771" cy="363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/>
          <p:cNvSpPr/>
          <p:nvPr/>
        </p:nvSpPr>
        <p:spPr>
          <a:xfrm rot="18471178">
            <a:off x="4634780" y="2889056"/>
            <a:ext cx="464457" cy="164239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96B55B-3BB9-BD4B-A23E-9A82CB2BA833}"/>
              </a:ext>
            </a:extLst>
          </p:cNvPr>
          <p:cNvGrpSpPr/>
          <p:nvPr/>
        </p:nvGrpSpPr>
        <p:grpSpPr>
          <a:xfrm>
            <a:off x="4982628" y="1335053"/>
            <a:ext cx="2111475" cy="794919"/>
            <a:chOff x="4982628" y="1335053"/>
            <a:chExt cx="2111475" cy="7949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51521C-2646-384A-B466-AB9C487EE29C}"/>
                </a:ext>
              </a:extLst>
            </p:cNvPr>
            <p:cNvSpPr txBox="1"/>
            <p:nvPr/>
          </p:nvSpPr>
          <p:spPr>
            <a:xfrm>
              <a:off x="4982628" y="1335053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07E7A5C6-DCDD-ED44-8A61-EB5D8E1AEDB7}"/>
                </a:ext>
              </a:extLst>
            </p:cNvPr>
            <p:cNvSpPr/>
            <p:nvPr/>
          </p:nvSpPr>
          <p:spPr>
            <a:xfrm rot="16200000">
              <a:off x="5936584" y="1306526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FEF151-5316-F94B-BC91-1790D95185CD}"/>
              </a:ext>
            </a:extLst>
          </p:cNvPr>
          <p:cNvSpPr txBox="1"/>
          <p:nvPr/>
        </p:nvSpPr>
        <p:spPr>
          <a:xfrm>
            <a:off x="567438" y="5681658"/>
            <a:ext cx="667041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Generalized Linear Model:</a:t>
            </a:r>
          </a:p>
          <a:p>
            <a:r>
              <a:rPr lang="en-US" sz="2400" dirty="0"/>
              <a:t>Non-linear transformation of a linear model.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B01F62-2FEB-7A46-A8A3-4E84B4430AAA}"/>
              </a:ext>
            </a:extLst>
          </p:cNvPr>
          <p:cNvGrpSpPr/>
          <p:nvPr/>
        </p:nvGrpSpPr>
        <p:grpSpPr>
          <a:xfrm>
            <a:off x="3600247" y="3752967"/>
            <a:ext cx="158561" cy="1650696"/>
            <a:chOff x="3600247" y="3752967"/>
            <a:chExt cx="158561" cy="16506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0E3CF0E-AF93-7147-B397-5913F4BD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4508" y="5073463"/>
              <a:ext cx="114300" cy="330200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72A690-9A16-F147-A768-EAF7FFF8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247" y="3752967"/>
              <a:ext cx="18061" cy="1487662"/>
            </a:xfrm>
            <a:prstGeom prst="line">
              <a:avLst/>
            </a:prstGeom>
            <a:ln w="9525">
              <a:prstDash val="sysDash"/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152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244653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048"/>
            <a:ext cx="10515600" cy="3521290"/>
          </a:xfrm>
        </p:spPr>
        <p:txBody>
          <a:bodyPr/>
          <a:lstStyle/>
          <a:p>
            <a:r>
              <a:rPr lang="en-US" dirty="0"/>
              <a:t>Widely used models for </a:t>
            </a:r>
            <a:r>
              <a:rPr lang="en-US" b="1" dirty="0"/>
              <a:t>binary classification: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the probability of </a:t>
            </a:r>
            <a:r>
              <a:rPr lang="en-US" i="1" dirty="0"/>
              <a:t>y=1</a:t>
            </a:r>
            <a:r>
              <a:rPr lang="en-US" dirty="0"/>
              <a:t> given </a:t>
            </a:r>
            <a:r>
              <a:rPr lang="en-US" i="1" dirty="0"/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582" y="1022350"/>
            <a:ext cx="4196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“Get a FREE sample ...”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82" y="1176010"/>
            <a:ext cx="7239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82" y="1837723"/>
            <a:ext cx="54356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82" y="1493822"/>
            <a:ext cx="1041400" cy="406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68182" y="1545570"/>
            <a:ext cx="493571" cy="332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71128" y="1234552"/>
            <a:ext cx="215315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1 = ”Spam”</a:t>
            </a:r>
          </a:p>
          <a:p>
            <a:r>
              <a:rPr lang="en-US" sz="2800" dirty="0"/>
              <a:t>0 = “Ham”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30489" y="2307623"/>
            <a:ext cx="232571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Why is ham good and spam bad? 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sz="1200" dirty="0">
                <a:hlinkClick r:id="rId6"/>
              </a:rPr>
              <a:t>https://www.youtube.com/watch?v=anwy2MPT5RE</a:t>
            </a:r>
            <a:r>
              <a:rPr lang="en-US" sz="1200" dirty="0"/>
              <a:t> 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53" y="4020343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41" y="377833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758" y="4007643"/>
            <a:ext cx="25654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3758" y="5445880"/>
            <a:ext cx="2565400" cy="546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2932" y="5474757"/>
            <a:ext cx="3822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3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Visualizing the sigmoid (Part 2 notebook)</a:t>
            </a:r>
          </a:p>
        </p:txBody>
      </p:sp>
    </p:spTree>
    <p:extLst>
      <p:ext uri="{BB962C8B-B14F-4D97-AF65-F5344CB8AC3E}">
        <p14:creationId xmlns:p14="http://schemas.microsoft.com/office/powerpoint/2010/main" val="408070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5A6-55AD-334A-B902-2CAA7831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7544"/>
            <a:ext cx="10801350" cy="1325563"/>
          </a:xfrm>
        </p:spPr>
        <p:txBody>
          <a:bodyPr/>
          <a:lstStyle/>
          <a:p>
            <a:r>
              <a:rPr lang="en-US" dirty="0"/>
              <a:t>Recipe for Successful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2FF7-B130-5146-A717-AB26FDBB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410"/>
            <a:ext cx="11014624" cy="5382640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Split your data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(90%, 10%)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only the training data </a:t>
            </a:r>
            <a:r>
              <a:rPr lang="en-US" dirty="0"/>
              <a:t>when designing, training, and tuning the model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cross validation </a:t>
            </a:r>
            <a:r>
              <a:rPr lang="en-US" dirty="0"/>
              <a:t>to test </a:t>
            </a:r>
            <a:r>
              <a:rPr lang="en-US" i="1" dirty="0"/>
              <a:t>generalization</a:t>
            </a:r>
            <a:r>
              <a:rPr lang="en-US" dirty="0"/>
              <a:t> during this phase</a:t>
            </a:r>
          </a:p>
          <a:p>
            <a:pPr marL="985837" lvl="1" indent="-514350">
              <a:buFont typeface="Wingdings" pitchFamily="2" charset="2"/>
              <a:buChar char="Ø"/>
            </a:pPr>
            <a:r>
              <a:rPr lang="en-US" b="1" dirty="0"/>
              <a:t>Do not look at the test data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Commit to your final model and train once more using </a:t>
            </a:r>
            <a:r>
              <a:rPr lang="en-US" b="1" dirty="0"/>
              <a:t>only the training data.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Test the final model using the </a:t>
            </a:r>
            <a:r>
              <a:rPr lang="en-US" b="1" dirty="0"/>
              <a:t>test data. </a:t>
            </a:r>
            <a:r>
              <a:rPr lang="en-US" dirty="0"/>
              <a:t>If accuracy is not acceptable return to (2). (</a:t>
            </a:r>
            <a:r>
              <a:rPr lang="en-US" i="1" dirty="0"/>
              <a:t>Get more test data if possible.</a:t>
            </a:r>
            <a:r>
              <a:rPr lang="en-US" dirty="0"/>
              <a:t>)</a:t>
            </a:r>
            <a:endParaRPr lang="en-US" b="1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Train</a:t>
            </a:r>
            <a:r>
              <a:rPr lang="en-US" b="1" dirty="0"/>
              <a:t> on all available data </a:t>
            </a:r>
            <a:r>
              <a:rPr lang="en-US" dirty="0"/>
              <a:t>and ship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28902-1A7E-714A-BA15-DCE6E117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105" y="5706405"/>
            <a:ext cx="979586" cy="1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similarity between two distributions:</a:t>
            </a:r>
          </a:p>
          <a:p>
            <a:pPr lvl="1"/>
            <a:r>
              <a:rPr lang="en-US" dirty="0"/>
              <a:t>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11C48-1A79-D642-94B8-5ACDEA1E0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845" y="4768072"/>
            <a:ext cx="6080722" cy="12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3169919"/>
            <a:ext cx="5366385" cy="3146107"/>
          </a:xfrm>
        </p:spPr>
        <p:txBody>
          <a:bodyPr/>
          <a:lstStyle/>
          <a:p>
            <a:r>
              <a:rPr lang="en-US" dirty="0"/>
              <a:t>The average log difference between P and Q weighted by P</a:t>
            </a:r>
          </a:p>
          <a:p>
            <a:r>
              <a:rPr lang="en-US" dirty="0"/>
              <a:t>Does not penalize mismatch for rare events with respect to 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FBA3D8-35F6-FF42-8D4C-5B743E2C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1825624"/>
            <a:ext cx="5025390" cy="10520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C4A1-E061-F546-9A95-20C1FC71BF6C}"/>
              </a:ext>
            </a:extLst>
          </p:cNvPr>
          <p:cNvSpPr txBox="1"/>
          <p:nvPr/>
        </p:nvSpPr>
        <p:spPr>
          <a:xfrm>
            <a:off x="368171" y="2426792"/>
            <a:ext cx="8584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Summing from k = 0 to 1 and not k = 1 to 2 (to be consistent with 0/1 labels):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9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3915A5-F95E-0444-8189-DAB07551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55684"/>
            <a:ext cx="10972800" cy="101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A132-6B35-3543-8752-DCC69BF8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712" y="3729839"/>
            <a:ext cx="7493000" cy="4572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4FAE093-65C8-D447-B8DD-531FD6870BE1}"/>
              </a:ext>
            </a:extLst>
          </p:cNvPr>
          <p:cNvSpPr/>
          <p:nvPr/>
        </p:nvSpPr>
        <p:spPr>
          <a:xfrm rot="16200000">
            <a:off x="8976841" y="1046077"/>
            <a:ext cx="443254" cy="451837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84E05-6EF7-8B46-920C-580B959A687D}"/>
              </a:ext>
            </a:extLst>
          </p:cNvPr>
          <p:cNvSpPr txBox="1"/>
          <p:nvPr/>
        </p:nvSpPr>
        <p:spPr>
          <a:xfrm>
            <a:off x="7608401" y="3009274"/>
            <a:ext cx="13756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AE864DF-4D24-D845-B38F-21DD6ECBF7B7}"/>
              </a:ext>
            </a:extLst>
          </p:cNvPr>
          <p:cNvSpPr/>
          <p:nvPr/>
        </p:nvSpPr>
        <p:spPr>
          <a:xfrm rot="5400000">
            <a:off x="7816774" y="-233492"/>
            <a:ext cx="417686" cy="7641886"/>
          </a:xfrm>
          <a:prstGeom prst="leftBrace">
            <a:avLst>
              <a:gd name="adj1" fmla="val 8333"/>
              <a:gd name="adj2" fmla="val 34711"/>
            </a:avLst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5E7BAA1-00AF-CB41-9CC7-0405869A71D3}"/>
              </a:ext>
            </a:extLst>
          </p:cNvPr>
          <p:cNvSpPr/>
          <p:nvPr/>
        </p:nvSpPr>
        <p:spPr>
          <a:xfrm rot="16200000">
            <a:off x="4741948" y="1702673"/>
            <a:ext cx="331649" cy="3006374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C3BDB65-D7CD-A942-AD3C-B67C7080611B}"/>
              </a:ext>
            </a:extLst>
          </p:cNvPr>
          <p:cNvSpPr/>
          <p:nvPr/>
        </p:nvSpPr>
        <p:spPr>
          <a:xfrm rot="16200000">
            <a:off x="9660422" y="2552237"/>
            <a:ext cx="278988" cy="354859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85" y="5312722"/>
            <a:ext cx="3924300" cy="110490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4D517C4E-3B12-8644-AD84-9D94EA6DF7DD}"/>
              </a:ext>
            </a:extLst>
          </p:cNvPr>
          <p:cNvSpPr/>
          <p:nvPr/>
        </p:nvSpPr>
        <p:spPr>
          <a:xfrm rot="5400000">
            <a:off x="5306616" y="3251417"/>
            <a:ext cx="278988" cy="39243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DC3049-55CC-6F41-8732-1C7BAD33D929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6200000" flipH="1">
            <a:off x="4325747" y="3953710"/>
            <a:ext cx="1702388" cy="538337"/>
          </a:xfrm>
          <a:prstGeom prst="bentConnector5">
            <a:avLst>
              <a:gd name="adj1" fmla="val 2089"/>
              <a:gd name="adj2" fmla="val -185353"/>
              <a:gd name="adj3" fmla="val 865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1E2D527-66E2-5148-AC01-90283F98A0A2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5400000">
            <a:off x="7318991" y="2593148"/>
            <a:ext cx="608044" cy="4353806"/>
          </a:xfrm>
          <a:prstGeom prst="bentConnector5">
            <a:avLst>
              <a:gd name="adj1" fmla="val 37596"/>
              <a:gd name="adj2" fmla="val 50000"/>
              <a:gd name="adj3" fmla="val 6240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FB2-4658-A54A-A0B3-5C13462DC3A9}"/>
              </a:ext>
            </a:extLst>
          </p:cNvPr>
          <p:cNvSpPr txBox="1"/>
          <p:nvPr/>
        </p:nvSpPr>
        <p:spPr>
          <a:xfrm>
            <a:off x="3277152" y="4889406"/>
            <a:ext cx="19351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Grouping Terms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635" y="5636572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5366405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5268827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E1966CF-54FF-1E49-9A99-97675F6EB00E}"/>
              </a:ext>
            </a:extLst>
          </p:cNvPr>
          <p:cNvSpPr/>
          <p:nvPr/>
        </p:nvSpPr>
        <p:spPr>
          <a:xfrm rot="16200000">
            <a:off x="5739223" y="2685604"/>
            <a:ext cx="334632" cy="3403728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5F10E6F-8BB1-7443-AC9E-6A6C4FA484DC}"/>
              </a:ext>
            </a:extLst>
          </p:cNvPr>
          <p:cNvSpPr/>
          <p:nvPr/>
        </p:nvSpPr>
        <p:spPr>
          <a:xfrm rot="5400000">
            <a:off x="9292783" y="3796820"/>
            <a:ext cx="309207" cy="337029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E51FE4-DD6F-6242-BF4B-E6C81023E2E7}"/>
              </a:ext>
            </a:extLst>
          </p:cNvPr>
          <p:cNvCxnSpPr>
            <a:cxnSpLocks/>
            <a:stCxn id="44" idx="1"/>
            <a:endCxn id="49" idx="1"/>
          </p:cNvCxnSpPr>
          <p:nvPr/>
        </p:nvCxnSpPr>
        <p:spPr>
          <a:xfrm rot="16200000" flipH="1">
            <a:off x="7290672" y="3170650"/>
            <a:ext cx="772580" cy="3540847"/>
          </a:xfrm>
          <a:prstGeom prst="bentConnector5">
            <a:avLst>
              <a:gd name="adj1" fmla="val 29589"/>
              <a:gd name="adj2" fmla="val 50180"/>
              <a:gd name="adj3" fmla="val 7041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81A841-7950-1D48-8988-7FC080BE9E55}"/>
              </a:ext>
            </a:extLst>
          </p:cNvPr>
          <p:cNvSpPr txBox="1"/>
          <p:nvPr/>
        </p:nvSpPr>
        <p:spPr>
          <a:xfrm>
            <a:off x="8693417" y="5168395"/>
            <a:ext cx="1718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364465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 animBg="1"/>
      <p:bldP spid="27" grpId="0" animBg="1"/>
      <p:bldP spid="28" grpId="0" animBg="1"/>
      <p:bldP spid="29" grpId="0" animBg="1"/>
      <p:bldP spid="40" grpId="0"/>
      <p:bldP spid="43" grpId="0" animBg="1"/>
      <p:bldP spid="44" grpId="0" animBg="1"/>
      <p:bldP spid="49" grpId="0" animBg="1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10351895" y="349715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A107A8-E57E-2A4A-B6C2-080E395D1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4" y="2147490"/>
            <a:ext cx="3073400" cy="38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2036FB-4E1A-1C40-A6D9-B200BC0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5" y="2856471"/>
            <a:ext cx="3073400" cy="381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5DC9F7-4E5E-8148-AC81-3F1B31AE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2" y="2064444"/>
            <a:ext cx="3987800" cy="1231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316609-D1C6-0748-8FEF-5F558D8E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2" y="3446132"/>
            <a:ext cx="5143500" cy="939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ECFB3-7964-CB48-9CC0-25558CD3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09" y="3625546"/>
            <a:ext cx="3378200" cy="520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12" y="3625546"/>
            <a:ext cx="17780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0C436E-4834-3B49-8924-DF1A9464C06E}"/>
              </a:ext>
            </a:extLst>
          </p:cNvPr>
          <p:cNvSpPr txBox="1"/>
          <p:nvPr/>
        </p:nvSpPr>
        <p:spPr>
          <a:xfrm>
            <a:off x="764975" y="344088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ECBEC-90D3-6040-A50D-D5BCF2908006}"/>
              </a:ext>
            </a:extLst>
          </p:cNvPr>
          <p:cNvSpPr txBox="1"/>
          <p:nvPr/>
        </p:nvSpPr>
        <p:spPr>
          <a:xfrm>
            <a:off x="6162526" y="34083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B52B6-BA16-A742-BB1D-72F3EC259171}"/>
              </a:ext>
            </a:extLst>
          </p:cNvPr>
          <p:cNvSpPr txBox="1"/>
          <p:nvPr/>
        </p:nvSpPr>
        <p:spPr>
          <a:xfrm>
            <a:off x="9729609" y="34216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504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48484-C0B0-F440-87E1-362DCF8109F9}"/>
              </a:ext>
            </a:extLst>
          </p:cNvPr>
          <p:cNvSpPr txBox="1"/>
          <p:nvPr/>
        </p:nvSpPr>
        <p:spPr>
          <a:xfrm>
            <a:off x="7117611" y="285188"/>
            <a:ext cx="4557050" cy="11478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82880" rIns="182880" rtlCol="0" anchor="ctr">
            <a:noAutofit/>
          </a:bodyPr>
          <a:lstStyle/>
          <a:p>
            <a:r>
              <a:rPr lang="en-US" sz="2400" b="1" dirty="0"/>
              <a:t>Training error</a:t>
            </a:r>
            <a:r>
              <a:rPr lang="en-US" sz="2400" dirty="0"/>
              <a:t> typically </a:t>
            </a:r>
            <a:br>
              <a:rPr lang="en-US" sz="2400" dirty="0"/>
            </a:br>
            <a:r>
              <a:rPr lang="en-US" sz="2400" i="1" u="sng" dirty="0"/>
              <a:t>under estimates</a:t>
            </a:r>
            <a:r>
              <a:rPr lang="en-US" sz="2400" dirty="0"/>
              <a:t> </a:t>
            </a:r>
            <a:r>
              <a:rPr lang="en-US" sz="2400" b="1" dirty="0"/>
              <a:t>test error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5158006" y="191570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3" y="2044096"/>
            <a:ext cx="1778000" cy="46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814498" y="3379627"/>
            <a:ext cx="5110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</a:t>
            </a:r>
            <a:r>
              <a:rPr lang="en-US" sz="2400" b="1">
                <a:solidFill>
                  <a:schemeClr val="accent4"/>
                </a:solidFill>
              </a:rPr>
              <a:t>Linear model </a:t>
            </a:r>
            <a:r>
              <a:rPr lang="en-US" sz="2400" b="1" dirty="0">
                <a:solidFill>
                  <a:schemeClr val="accent4"/>
                </a:solidFill>
              </a:rPr>
              <a:t>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326875" y="5490475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780671" y="3722270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26" y="4251056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550927" y="5229282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863306" y="4494390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1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48" grpId="0"/>
      <p:bldP spid="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570791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083168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536964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9" y="1110270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307220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619599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FE5D9-0CCD-B849-A6E8-2C95CCED0DEF}"/>
              </a:ext>
            </a:extLst>
          </p:cNvPr>
          <p:cNvSpPr txBox="1"/>
          <p:nvPr/>
        </p:nvSpPr>
        <p:spPr>
          <a:xfrm>
            <a:off x="570790" y="2921357"/>
            <a:ext cx="24705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Implications?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D743-904A-9D49-A071-6CC3F034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06" y="5569801"/>
            <a:ext cx="8331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9B8D8-8D96-864F-9EC2-599C26ED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25" y="3537217"/>
            <a:ext cx="9144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7EF6-E488-7145-9F46-922E7EE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13" y="4492393"/>
            <a:ext cx="9017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4345C-A85E-F040-8200-D19F9672B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92" y="5409484"/>
            <a:ext cx="10541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F0B97-CFD9-4D4E-976B-49F193F3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7918" y="6539529"/>
            <a:ext cx="15113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B9BD-5132-8049-A2AB-8A55B272D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2" y="3778170"/>
            <a:ext cx="2730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D6D34-094E-3C45-87AB-7012FE6F9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347" y="3764486"/>
            <a:ext cx="51054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FFA1E-B025-1845-AD82-A32E988A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882" y="4701213"/>
            <a:ext cx="27305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E0CD9-F3A4-9F43-A913-236010A6E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3193" y="4645774"/>
            <a:ext cx="5105400" cy="431800"/>
          </a:xfrm>
          <a:prstGeom prst="rect">
            <a:avLst/>
          </a:prstGeom>
        </p:spPr>
      </p:pic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AD4B93D2-F174-D64B-9B03-91C1B6C2CEA0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DC5D-45C8-824D-B596-8081B5B96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25B5B2-9068-8441-8089-4B078066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57220-6E9F-E24E-9A98-8C76C8A04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664C39EC-6613-C746-87B0-DE67670CB213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66A37E-21C9-AF4C-B49A-68026AD6BE45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D7F444-B04E-EE46-BE7D-E3A1E4FE6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CEFBB-190B-B34A-B22E-DFE3FEC68739}"/>
              </a:ext>
            </a:extLst>
          </p:cNvPr>
          <p:cNvGrpSpPr/>
          <p:nvPr/>
        </p:nvGrpSpPr>
        <p:grpSpPr>
          <a:xfrm>
            <a:off x="7681992" y="-1637636"/>
            <a:ext cx="4434538" cy="1198590"/>
            <a:chOff x="8843339" y="4594237"/>
            <a:chExt cx="3109617" cy="84048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12D4AB-62FF-DA43-A1F1-889B0A680991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2C3C453-40E8-B446-8680-551E3A8BB8C4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B42560E-F558-1243-A519-EBC5C3BB1E5B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3F37B-1982-F540-A771-2C9D3C717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E6B7138-EE1C-9544-8A37-545BCB3D7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B9AD8C-0D2D-444C-B997-443AABA31323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22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400505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-5963359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17112869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17566665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14336921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14649300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375671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326325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492407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526151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532540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528833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526010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534164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487245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5124B197-DD04-3845-BEC3-D62F987A49EE}"/>
              </a:ext>
            </a:extLst>
          </p:cNvPr>
          <p:cNvSpPr/>
          <p:nvPr/>
        </p:nvSpPr>
        <p:spPr>
          <a:xfrm>
            <a:off x="3743864" y="47374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1084B45-6B9E-7C46-BB46-79834BA0B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187" y="565485"/>
            <a:ext cx="3924300" cy="11049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5D07A8-A935-DE42-A181-EC89B389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635" y="841485"/>
            <a:ext cx="3644900" cy="4572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9E5A10-35FB-364E-8614-DDF85CF59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56" y="571318"/>
            <a:ext cx="2400300" cy="1016000"/>
          </a:xfrm>
          <a:prstGeom prst="rect">
            <a:avLst/>
          </a:prstGeom>
        </p:spPr>
      </p:pic>
      <p:sp>
        <p:nvSpPr>
          <p:cNvPr id="93" name="Double Bracket 92">
            <a:extLst>
              <a:ext uri="{FF2B5EF4-FFF2-40B4-BE49-F238E27FC236}">
                <a16:creationId xmlns:a16="http://schemas.microsoft.com/office/drawing/2014/main" id="{F38CC1F2-7D6B-3946-A05A-AB92FFDC5F31}"/>
              </a:ext>
            </a:extLst>
          </p:cNvPr>
          <p:cNvSpPr/>
          <p:nvPr/>
        </p:nvSpPr>
        <p:spPr>
          <a:xfrm>
            <a:off x="3277152" y="47374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02F4E5-C165-3740-9DB0-919CCF222F1C}"/>
              </a:ext>
            </a:extLst>
          </p:cNvPr>
          <p:cNvSpPr/>
          <p:nvPr/>
        </p:nvSpPr>
        <p:spPr>
          <a:xfrm>
            <a:off x="5158006" y="1954961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978D06E-3F04-534B-BFC9-4565B8D92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3" y="2083355"/>
            <a:ext cx="1778000" cy="4699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5B36EFE-A056-1547-B6B0-306E13529BC3}"/>
              </a:ext>
            </a:extLst>
          </p:cNvPr>
          <p:cNvGrpSpPr/>
          <p:nvPr/>
        </p:nvGrpSpPr>
        <p:grpSpPr>
          <a:xfrm>
            <a:off x="7152126" y="2276641"/>
            <a:ext cx="4760782" cy="1238061"/>
            <a:chOff x="8826463" y="4621663"/>
            <a:chExt cx="3126493" cy="81305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822B7B-F67B-D04E-A5AA-49AAA36D0A47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CF01791-B151-D94A-A508-ABA74EC00DAD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424458-281A-6E4B-A550-91B5CBACF711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69872654-026F-B042-AA0D-C512EAB9B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C3756C3-418E-584E-81E7-F6A8ABBED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DE17AD-210B-634B-98F7-E7EBDD520889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77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2" grpId="0"/>
      <p:bldP spid="7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78560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53726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-67638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170462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204206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21059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206888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204065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212219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165300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A8DEE1-EA32-F541-B1BE-6EB9FA55BC1B}"/>
              </a:ext>
            </a:extLst>
          </p:cNvPr>
          <p:cNvSpPr/>
          <p:nvPr/>
        </p:nvSpPr>
        <p:spPr>
          <a:xfrm>
            <a:off x="7185026" y="4059759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996D3-773A-3644-807A-0AB6B31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37" y="4149711"/>
            <a:ext cx="24003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B08C3-F35C-ED4A-8B6A-9386294BDE68}"/>
              </a:ext>
            </a:extLst>
          </p:cNvPr>
          <p:cNvSpPr txBox="1"/>
          <p:nvPr/>
        </p:nvSpPr>
        <p:spPr>
          <a:xfrm>
            <a:off x="6760494" y="3503380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BDAA6-0961-3748-A101-E1718C9AA17F}"/>
              </a:ext>
            </a:extLst>
          </p:cNvPr>
          <p:cNvGrpSpPr/>
          <p:nvPr/>
        </p:nvGrpSpPr>
        <p:grpSpPr>
          <a:xfrm>
            <a:off x="579501" y="3115282"/>
            <a:ext cx="5719371" cy="1487346"/>
            <a:chOff x="8826463" y="4621663"/>
            <a:chExt cx="3126493" cy="8130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91E609-DC6B-014D-9FFD-A4B6AC9BAB3D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66CF45-5E50-0F4C-A934-BDCAD80C14BB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8B25CC-09BE-AB49-9E9C-023621870F19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DC88ADA-596C-DF4B-B491-E8B4717C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B158691-5BA0-904B-9FDB-0AE8376A3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1AEEA4-2D89-7F45-A2F9-C354CF8B543D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17AA0A-57F2-1945-B706-3CC8AB3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37" y="5464290"/>
            <a:ext cx="9131300" cy="118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DEFDD-CB05-984E-B2B0-980A0C76C88E}"/>
              </a:ext>
            </a:extLst>
          </p:cNvPr>
          <p:cNvSpPr txBox="1"/>
          <p:nvPr/>
        </p:nvSpPr>
        <p:spPr>
          <a:xfrm>
            <a:off x="255073" y="4803392"/>
            <a:ext cx="64812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Loss Minimization Problem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7779E40E-73F4-D34C-A0C2-FBD1E584AB83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C143EC-6417-7748-A49A-C0DB18EF2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2F937B-9C5B-CB44-837B-B0314767C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DBC2A9-FD19-5E43-8A2F-0E5094B91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A58F81B3-A1D1-984C-A758-B66E886EEBAE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6C9431-2270-B04F-B1CB-8202E876796A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332839-73ED-BB4E-9BB7-C6C4F39C0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1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827F4-9E02-8A4D-9184-AAC128555EB8}"/>
              </a:ext>
            </a:extLst>
          </p:cNvPr>
          <p:cNvSpPr/>
          <p:nvPr/>
        </p:nvSpPr>
        <p:spPr>
          <a:xfrm>
            <a:off x="7139458" y="13173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10"/>
              </a:rPr>
              <a:t>http://bit.ly/ds100-fa18-</a:t>
            </a:r>
            <a:r>
              <a:rPr lang="en-US" sz="2800" dirty="0"/>
              <a:t>??? </a:t>
            </a:r>
          </a:p>
        </p:txBody>
      </p:sp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b="1" i="1" dirty="0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E6A-6FCC-514E-AB4C-D9C9C05F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7915"/>
            <a:ext cx="10801350" cy="1325563"/>
          </a:xfrm>
        </p:spPr>
        <p:txBody>
          <a:bodyPr/>
          <a:lstStyle/>
          <a:p>
            <a:r>
              <a:rPr lang="en-US" dirty="0"/>
              <a:t>Regularized Loss Minimization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A1F9D9-2BB0-4B44-A8F8-CB49892D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91045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Larger values of </a:t>
            </a:r>
            <a:r>
              <a:rPr lang="en-US" dirty="0" err="1"/>
              <a:t>λ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more regularization</a:t>
            </a:r>
          </a:p>
          <a:p>
            <a:r>
              <a:rPr lang="en-US" b="1" u="sng" dirty="0">
                <a:sym typeface="Wingdings" pitchFamily="2" charset="2"/>
              </a:rPr>
              <a:t>Confusing!</a:t>
            </a:r>
            <a:r>
              <a:rPr lang="en-US" b="1" dirty="0"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Scikit</a:t>
            </a:r>
            <a:r>
              <a:rPr lang="en-US" dirty="0">
                <a:sym typeface="Wingdings" pitchFamily="2" charset="2"/>
              </a:rPr>
              <a:t>-learn uses </a:t>
            </a:r>
            <a:r>
              <a:rPr lang="en-US" b="1" dirty="0">
                <a:sym typeface="Wingdings" pitchFamily="2" charset="2"/>
              </a:rPr>
              <a:t>𝛼 = 1/</a:t>
            </a:r>
            <a:r>
              <a:rPr lang="en-US" b="1" dirty="0" err="1">
                <a:sym typeface="Wingdings" pitchFamily="2" charset="2"/>
              </a:rPr>
              <a:t>λ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b="1" dirty="0">
                <a:sym typeface="Wingdings" pitchFamily="2" charset="2"/>
              </a:rPr>
              <a:t>Larger values of 𝛼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>
                <a:sym typeface="Wingdings" pitchFamily="2" charset="2"/>
              </a:rPr>
              <a:t>less regularization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3711-2633-2343-9435-6ECD9079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11" y="2180509"/>
            <a:ext cx="6718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190-9232-874C-9586-58C6E43F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75" y="2589341"/>
            <a:ext cx="7747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0597A-66BB-254C-9999-78DDF81A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603" y="2603061"/>
            <a:ext cx="647700" cy="3175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71025-192B-B34D-915C-3266D181A584}"/>
              </a:ext>
            </a:extLst>
          </p:cNvPr>
          <p:cNvSpPr/>
          <p:nvPr/>
        </p:nvSpPr>
        <p:spPr>
          <a:xfrm>
            <a:off x="8364715" y="3283153"/>
            <a:ext cx="2865920" cy="886590"/>
          </a:xfrm>
          <a:prstGeom prst="wedgeRoundRectCallout">
            <a:avLst>
              <a:gd name="adj1" fmla="val -7876"/>
              <a:gd name="adj2" fmla="val -812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63484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Borrowed </a:t>
            </a:r>
            <a:r>
              <a:rPr lang="en-US" dirty="0"/>
              <a:t>heavily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DA46562-992A-894F-AD84-D23596FCCC28}"/>
              </a:ext>
            </a:extLst>
          </p:cNvPr>
          <p:cNvGrpSpPr/>
          <p:nvPr/>
        </p:nvGrpSpPr>
        <p:grpSpPr>
          <a:xfrm>
            <a:off x="245683" y="1565014"/>
            <a:ext cx="5026291" cy="3478800"/>
            <a:chOff x="258936" y="1199196"/>
            <a:chExt cx="5026291" cy="34788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CF5E86-0527-224E-AAD7-27A3AEA0A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936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082EEC-79FA-E74A-BAE4-935BB7B70F36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5C37902-5C13-5E4E-B364-B895AAF804F0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96CBDD7-665F-644B-819B-C5E38C1B687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9DA74D9-6799-5346-BC75-4F6A1308542D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BA09CF6-DB7A-1F48-A2BC-E66478ACCE41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450ED69-3DCB-BA48-AA04-9EFFA48E4EAF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7ED6A7F-6BE7-664F-998A-420A99034037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1D85466-AF15-EE48-80FD-493DB40F09FA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46A518-4000-8F46-9672-0A1F6267007F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DB65CDE-C9CA-2C45-8C0E-8BEE12099584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604F3E19-62C0-8D41-A8AA-D37E0CC4F2F4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19F47215-CEFB-BE4C-A25D-435EBE9F57D2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AA094CC-7050-284B-954F-91ED8324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3BB01B-0F01-B249-BD03-68EC093F9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B0AF-5451-1F41-8605-96AD319A568A}"/>
                  </a:ext>
                </a:extLst>
              </p:cNvPr>
              <p:cNvGrpSpPr/>
              <p:nvPr/>
            </p:nvGrpSpPr>
            <p:grpSpPr>
              <a:xfrm>
                <a:off x="1474127" y="2090004"/>
                <a:ext cx="5270484" cy="4824701"/>
                <a:chOff x="3072383" y="2801981"/>
                <a:chExt cx="2704592" cy="247583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BCA2790-BAA1-B94E-A952-6B612D65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383" y="4057741"/>
                  <a:ext cx="2704592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720387-0BDD-F949-A547-46A4F0297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4892" y="2801981"/>
                  <a:ext cx="0" cy="2475834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69B9678-479F-E847-8B2B-C3AEDFC5EA5A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8D15C-2B77-FE4B-9619-4882CA1B067C}"/>
                </a:ext>
              </a:extLst>
            </p:cNvPr>
            <p:cNvSpPr/>
            <p:nvPr/>
          </p:nvSpPr>
          <p:spPr>
            <a:xfrm>
              <a:off x="3220865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6356-FAB8-1A43-9219-D5034ED167D5}"/>
              </a:ext>
            </a:extLst>
          </p:cNvPr>
          <p:cNvGrpSpPr/>
          <p:nvPr/>
        </p:nvGrpSpPr>
        <p:grpSpPr>
          <a:xfrm>
            <a:off x="3207612" y="1565014"/>
            <a:ext cx="4946700" cy="3478800"/>
            <a:chOff x="3220865" y="1199196"/>
            <a:chExt cx="4946700" cy="3478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69A341-B08A-6A49-BC62-1321AE5F4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0865" y="1660476"/>
              <a:ext cx="4946700" cy="3017520"/>
              <a:chOff x="751840" y="246463"/>
              <a:chExt cx="12229095" cy="74598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C4A93-23B0-654F-A542-B0D3CEB51C3F}"/>
                  </a:ext>
                </a:extLst>
              </p:cNvPr>
              <p:cNvGrpSpPr/>
              <p:nvPr/>
            </p:nvGrpSpPr>
            <p:grpSpPr>
              <a:xfrm rot="4500000">
                <a:off x="5561680" y="-3780159"/>
                <a:ext cx="3392633" cy="11445877"/>
                <a:chOff x="2137323" y="2926080"/>
                <a:chExt cx="1965611" cy="19656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09058CC-784B-5445-A5C4-653ABD38B562}"/>
                    </a:ext>
                  </a:extLst>
                </p:cNvPr>
                <p:cNvSpPr/>
                <p:nvPr/>
              </p:nvSpPr>
              <p:spPr>
                <a:xfrm>
                  <a:off x="2137323" y="2926080"/>
                  <a:ext cx="1965611" cy="196561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0B5BD43-CFEE-654E-8C62-F57A58B345F9}"/>
                    </a:ext>
                  </a:extLst>
                </p:cNvPr>
                <p:cNvSpPr/>
                <p:nvPr/>
              </p:nvSpPr>
              <p:spPr>
                <a:xfrm>
                  <a:off x="2226492" y="3015245"/>
                  <a:ext cx="1787278" cy="178727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31EB6F-817E-8943-8C1B-7BCD5CFD18F2}"/>
                    </a:ext>
                  </a:extLst>
                </p:cNvPr>
                <p:cNvSpPr/>
                <p:nvPr/>
              </p:nvSpPr>
              <p:spPr>
                <a:xfrm>
                  <a:off x="2360511" y="3126552"/>
                  <a:ext cx="1519235" cy="15646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58CC359-92E9-B540-BFFB-B3F40EFEFC8D}"/>
                    </a:ext>
                  </a:extLst>
                </p:cNvPr>
                <p:cNvSpPr/>
                <p:nvPr/>
              </p:nvSpPr>
              <p:spPr>
                <a:xfrm>
                  <a:off x="2477518" y="3247059"/>
                  <a:ext cx="1285220" cy="1323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4237FE5-35D0-7C4D-93D3-F387EFE6264B}"/>
                    </a:ext>
                  </a:extLst>
                </p:cNvPr>
                <p:cNvSpPr/>
                <p:nvPr/>
              </p:nvSpPr>
              <p:spPr>
                <a:xfrm>
                  <a:off x="2582226" y="3354899"/>
                  <a:ext cx="1075803" cy="110797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59336E-2202-9F4F-B3F0-8B313187DBE2}"/>
                    </a:ext>
                  </a:extLst>
                </p:cNvPr>
                <p:cNvSpPr/>
                <p:nvPr/>
              </p:nvSpPr>
              <p:spPr>
                <a:xfrm>
                  <a:off x="2675122" y="3404739"/>
                  <a:ext cx="890015" cy="100829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ED36B1-47CC-2547-A406-7D905FE67E10}"/>
                    </a:ext>
                  </a:extLst>
                </p:cNvPr>
                <p:cNvSpPr/>
                <p:nvPr/>
              </p:nvSpPr>
              <p:spPr>
                <a:xfrm>
                  <a:off x="2887426" y="3669225"/>
                  <a:ext cx="465404" cy="4793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D61369-2D82-B144-AD91-CB54F8BE20EB}"/>
                  </a:ext>
                </a:extLst>
              </p:cNvPr>
              <p:cNvGrpSpPr/>
              <p:nvPr/>
            </p:nvGrpSpPr>
            <p:grpSpPr>
              <a:xfrm>
                <a:off x="751840" y="1376143"/>
                <a:ext cx="6736079" cy="6330150"/>
                <a:chOff x="1056641" y="2580667"/>
                <a:chExt cx="4939834" cy="464215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F6AC507-E227-8A42-9A8E-34653BF629CC}"/>
                    </a:ext>
                  </a:extLst>
                </p:cNvPr>
                <p:cNvGrpSpPr/>
                <p:nvPr/>
              </p:nvGrpSpPr>
              <p:grpSpPr>
                <a:xfrm>
                  <a:off x="1056641" y="2580667"/>
                  <a:ext cx="4939834" cy="4642150"/>
                  <a:chOff x="476893" y="2886960"/>
                  <a:chExt cx="3186510" cy="2994485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F6AEBDF0-B0D3-A646-9561-BED04A3E0EFF}"/>
                      </a:ext>
                    </a:extLst>
                  </p:cNvPr>
                  <p:cNvCxnSpPr/>
                  <p:nvPr/>
                </p:nvCxnSpPr>
                <p:spPr>
                  <a:xfrm>
                    <a:off x="2070148" y="2886960"/>
                    <a:ext cx="0" cy="2994485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30A3233-00F1-C349-B1A9-172C87ED6116}"/>
                      </a:ext>
                    </a:extLst>
                  </p:cNvPr>
                  <p:cNvCxnSpPr/>
                  <p:nvPr/>
                </p:nvCxnSpPr>
                <p:spPr>
                  <a:xfrm>
                    <a:off x="476893" y="4384202"/>
                    <a:ext cx="3186510" cy="0"/>
                  </a:xfrm>
                  <a:prstGeom prst="straightConnector1">
                    <a:avLst/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738A27C-9097-1149-B4A7-7F19689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8975" y="5015813"/>
                  <a:ext cx="317500" cy="3429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373856B-9B6C-3B43-BB1E-7B3E7428E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3409" y="2612848"/>
                  <a:ext cx="317500" cy="342900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D31D5A-000F-5E46-A0DC-7C1C4B3E0B74}"/>
                  </a:ext>
                </a:extLst>
              </p:cNvPr>
              <p:cNvSpPr/>
              <p:nvPr/>
            </p:nvSpPr>
            <p:spPr>
              <a:xfrm rot="2700000">
                <a:off x="2889017" y="3324028"/>
                <a:ext cx="2457347" cy="2457347"/>
              </a:xfrm>
              <a:prstGeom prst="rect">
                <a:avLst/>
              </a:prstGeom>
              <a:solidFill>
                <a:schemeClr val="accent6">
                  <a:alpha val="83000"/>
                </a:schemeClr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7675A2-B0E2-E442-AEA1-D9FF2D7EFD56}"/>
                  </a:ext>
                </a:extLst>
              </p:cNvPr>
              <p:cNvSpPr/>
              <p:nvPr/>
            </p:nvSpPr>
            <p:spPr>
              <a:xfrm>
                <a:off x="4043083" y="2695456"/>
                <a:ext cx="132572" cy="13257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E8BC36C-76CE-2942-8936-45B27DA483F7}"/>
                </a:ext>
              </a:extLst>
            </p:cNvPr>
            <p:cNvSpPr/>
            <p:nvPr/>
          </p:nvSpPr>
          <p:spPr>
            <a:xfrm>
              <a:off x="6067343" y="1199196"/>
              <a:ext cx="2064362" cy="347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51B29-4F13-2446-B72F-962773A21DCF}"/>
              </a:ext>
            </a:extLst>
          </p:cNvPr>
          <p:cNvGrpSpPr/>
          <p:nvPr/>
        </p:nvGrpSpPr>
        <p:grpSpPr>
          <a:xfrm rot="4500000">
            <a:off x="8115134" y="397515"/>
            <a:ext cx="1372329" cy="4629886"/>
            <a:chOff x="2137323" y="2926080"/>
            <a:chExt cx="1965611" cy="19656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06C12C-EADB-D04C-AEA3-A6D8B0684ADD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92A15F-3798-AF4C-888A-82C3067AE86C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5E103-C19E-7F47-9A6A-BCE30559739B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63635D-16F2-B949-8E32-6A7AA4F25D67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9DA1F5-F1B1-3246-95DF-DE24DC3ABC9D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A4E03-6EF1-F94E-95E0-81A4EB514EA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62AA1C-889D-D345-9AD1-818CD99AD773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105BF4-30B9-4C40-B286-FAF9F6DC6176}"/>
              </a:ext>
            </a:extLst>
          </p:cNvPr>
          <p:cNvGrpSpPr/>
          <p:nvPr/>
        </p:nvGrpSpPr>
        <p:grpSpPr>
          <a:xfrm>
            <a:off x="6169541" y="2483252"/>
            <a:ext cx="2724761" cy="2560562"/>
            <a:chOff x="1056641" y="2580667"/>
            <a:chExt cx="4939834" cy="46421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491B3D-4F5C-E542-823E-08AC8C1C00DD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6FAF6B-50EF-7546-A637-E2B7BC102985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142B3E-5E94-BB47-9814-CAAD0E9B311B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82774F3-8EF7-F345-A013-7DEA860A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D62D76-7893-A64E-9137-860C900D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64E64A1-2989-3C47-B5A5-6565400BB223}"/>
              </a:ext>
            </a:extLst>
          </p:cNvPr>
          <p:cNvSpPr/>
          <p:nvPr/>
        </p:nvSpPr>
        <p:spPr>
          <a:xfrm>
            <a:off x="6843614" y="3075165"/>
            <a:ext cx="1387039" cy="1387039"/>
          </a:xfrm>
          <a:prstGeom prst="ellipse">
            <a:avLst/>
          </a:prstGeom>
          <a:solidFill>
            <a:schemeClr val="accent6">
              <a:alpha val="84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A706B-B8AA-D24F-A01A-08EA534C4D66}"/>
              </a:ext>
            </a:extLst>
          </p:cNvPr>
          <p:cNvSpPr/>
          <p:nvPr/>
        </p:nvSpPr>
        <p:spPr>
          <a:xfrm>
            <a:off x="7739627" y="3082533"/>
            <a:ext cx="53626" cy="5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D9301E-6F91-374F-A763-284664F8ACFB}"/>
              </a:ext>
            </a:extLst>
          </p:cNvPr>
          <p:cNvSpPr/>
          <p:nvPr/>
        </p:nvSpPr>
        <p:spPr>
          <a:xfrm>
            <a:off x="9019417" y="1535300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4C3C1-CB04-5343-8E34-8E84CAD8292A}"/>
              </a:ext>
            </a:extLst>
          </p:cNvPr>
          <p:cNvSpPr txBox="1"/>
          <p:nvPr/>
        </p:nvSpPr>
        <p:spPr>
          <a:xfrm>
            <a:off x="6368518" y="13736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E47FA-06F3-6A42-90AF-61734D7C9DC2}"/>
              </a:ext>
            </a:extLst>
          </p:cNvPr>
          <p:cNvGrpSpPr>
            <a:grpSpLocks noChangeAspect="1"/>
          </p:cNvGrpSpPr>
          <p:nvPr/>
        </p:nvGrpSpPr>
        <p:grpSpPr>
          <a:xfrm>
            <a:off x="9131469" y="2026294"/>
            <a:ext cx="4946700" cy="3017520"/>
            <a:chOff x="751840" y="246463"/>
            <a:chExt cx="12229095" cy="74598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EFFC52-5253-FA42-ABD7-DC8AAD732601}"/>
                </a:ext>
              </a:extLst>
            </p:cNvPr>
            <p:cNvGrpSpPr/>
            <p:nvPr/>
          </p:nvGrpSpPr>
          <p:grpSpPr>
            <a:xfrm rot="4500000">
              <a:off x="5561680" y="-3780159"/>
              <a:ext cx="3392633" cy="11445877"/>
              <a:chOff x="2137323" y="2926080"/>
              <a:chExt cx="1965611" cy="196561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337E5FC-7332-BC42-AA74-9CE26A79AF08}"/>
                  </a:ext>
                </a:extLst>
              </p:cNvPr>
              <p:cNvSpPr/>
              <p:nvPr/>
            </p:nvSpPr>
            <p:spPr>
              <a:xfrm>
                <a:off x="2137323" y="2926080"/>
                <a:ext cx="1965611" cy="19656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8F2F316-2E48-604D-B222-B559609A4A4D}"/>
                  </a:ext>
                </a:extLst>
              </p:cNvPr>
              <p:cNvSpPr/>
              <p:nvPr/>
            </p:nvSpPr>
            <p:spPr>
              <a:xfrm>
                <a:off x="2226492" y="3015245"/>
                <a:ext cx="1787278" cy="178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D964CFC-1B85-8A4C-B0D5-724DF1D69AA8}"/>
                  </a:ext>
                </a:extLst>
              </p:cNvPr>
              <p:cNvSpPr/>
              <p:nvPr/>
            </p:nvSpPr>
            <p:spPr>
              <a:xfrm>
                <a:off x="2360511" y="3126552"/>
                <a:ext cx="1519235" cy="156466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9ACF237-0CAF-E240-BEB6-BFC1FBF22AD2}"/>
                  </a:ext>
                </a:extLst>
              </p:cNvPr>
              <p:cNvSpPr/>
              <p:nvPr/>
            </p:nvSpPr>
            <p:spPr>
              <a:xfrm>
                <a:off x="2477518" y="3247059"/>
                <a:ext cx="1285220" cy="13236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DCD0F88-04F7-8D45-AD9E-B94E0FC32593}"/>
                  </a:ext>
                </a:extLst>
              </p:cNvPr>
              <p:cNvSpPr/>
              <p:nvPr/>
            </p:nvSpPr>
            <p:spPr>
              <a:xfrm>
                <a:off x="2582226" y="3354899"/>
                <a:ext cx="1075803" cy="11079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2EA7BB-7166-4247-90EC-68A46F3E34F6}"/>
                  </a:ext>
                </a:extLst>
              </p:cNvPr>
              <p:cNvSpPr/>
              <p:nvPr/>
            </p:nvSpPr>
            <p:spPr>
              <a:xfrm>
                <a:off x="2675122" y="3404739"/>
                <a:ext cx="890015" cy="10082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43DFEEA-AE8A-F94B-B7D9-E7841CAB3356}"/>
                  </a:ext>
                </a:extLst>
              </p:cNvPr>
              <p:cNvSpPr/>
              <p:nvPr/>
            </p:nvSpPr>
            <p:spPr>
              <a:xfrm>
                <a:off x="2887426" y="3669225"/>
                <a:ext cx="465404" cy="479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1F55026-79CC-3647-83BB-F2489993276A}"/>
                </a:ext>
              </a:extLst>
            </p:cNvPr>
            <p:cNvGrpSpPr/>
            <p:nvPr/>
          </p:nvGrpSpPr>
          <p:grpSpPr>
            <a:xfrm>
              <a:off x="751840" y="1376143"/>
              <a:ext cx="6736079" cy="6330150"/>
              <a:chOff x="1056641" y="2580667"/>
              <a:chExt cx="4939834" cy="464215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5E67C67-0A3F-C145-A67A-4A92BE371E22}"/>
                  </a:ext>
                </a:extLst>
              </p:cNvPr>
              <p:cNvGrpSpPr/>
              <p:nvPr/>
            </p:nvGrpSpPr>
            <p:grpSpPr>
              <a:xfrm>
                <a:off x="1056641" y="2580667"/>
                <a:ext cx="4939834" cy="4642150"/>
                <a:chOff x="476893" y="2886960"/>
                <a:chExt cx="3186510" cy="299448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D7C2740-8B3A-5C41-A572-831ECC9F05B1}"/>
                    </a:ext>
                  </a:extLst>
                </p:cNvPr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DF500E9-6BAB-2742-BDBC-50253874E252}"/>
                    </a:ext>
                  </a:extLst>
                </p:cNvPr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F931F83-D090-1245-9A4A-BADB44056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8975" y="5015813"/>
                <a:ext cx="317500" cy="3429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0BE10CF-4EBC-F34B-8FE8-6990BB8E8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3409" y="2612848"/>
                <a:ext cx="317500" cy="342900"/>
              </a:xfrm>
              <a:prstGeom prst="rect">
                <a:avLst/>
              </a:prstGeom>
            </p:spPr>
          </p:pic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595F77-B3ED-DB4C-8BDE-C8D2E249F69A}"/>
                </a:ext>
              </a:extLst>
            </p:cNvPr>
            <p:cNvSpPr/>
            <p:nvPr/>
          </p:nvSpPr>
          <p:spPr>
            <a:xfrm>
              <a:off x="2418267" y="2839456"/>
              <a:ext cx="3429002" cy="3429002"/>
            </a:xfrm>
            <a:custGeom>
              <a:avLst/>
              <a:gdLst>
                <a:gd name="connsiteX0" fmla="*/ 0 w 1387039"/>
                <a:gd name="connsiteY0" fmla="*/ 693520 h 1387039"/>
                <a:gd name="connsiteX1" fmla="*/ 693520 w 1387039"/>
                <a:gd name="connsiteY1" fmla="*/ 0 h 1387039"/>
                <a:gd name="connsiteX2" fmla="*/ 1387040 w 1387039"/>
                <a:gd name="connsiteY2" fmla="*/ 693520 h 1387039"/>
                <a:gd name="connsiteX3" fmla="*/ 693520 w 1387039"/>
                <a:gd name="connsiteY3" fmla="*/ 1387040 h 1387039"/>
                <a:gd name="connsiteX4" fmla="*/ 0 w 1387039"/>
                <a:gd name="connsiteY4" fmla="*/ 693520 h 1387039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  <a:gd name="connsiteX0" fmla="*/ 0 w 1387040"/>
                <a:gd name="connsiteY0" fmla="*/ 693520 h 1387040"/>
                <a:gd name="connsiteX1" fmla="*/ 693520 w 1387040"/>
                <a:gd name="connsiteY1" fmla="*/ 0 h 1387040"/>
                <a:gd name="connsiteX2" fmla="*/ 1387040 w 1387040"/>
                <a:gd name="connsiteY2" fmla="*/ 693520 h 1387040"/>
                <a:gd name="connsiteX3" fmla="*/ 693520 w 1387040"/>
                <a:gd name="connsiteY3" fmla="*/ 1387040 h 1387040"/>
                <a:gd name="connsiteX4" fmla="*/ 0 w 1387040"/>
                <a:gd name="connsiteY4" fmla="*/ 693520 h 13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40" h="1387040">
                  <a:moveTo>
                    <a:pt x="0" y="693520"/>
                  </a:moveTo>
                  <a:cubicBezTo>
                    <a:pt x="86060" y="321257"/>
                    <a:pt x="321257" y="80683"/>
                    <a:pt x="693520" y="0"/>
                  </a:cubicBezTo>
                  <a:cubicBezTo>
                    <a:pt x="1076541" y="69925"/>
                    <a:pt x="1300979" y="321256"/>
                    <a:pt x="1387040" y="693520"/>
                  </a:cubicBezTo>
                  <a:cubicBezTo>
                    <a:pt x="1268706" y="1081920"/>
                    <a:pt x="1071162" y="1300979"/>
                    <a:pt x="693520" y="1387040"/>
                  </a:cubicBezTo>
                  <a:cubicBezTo>
                    <a:pt x="310499" y="1306358"/>
                    <a:pt x="86061" y="1071162"/>
                    <a:pt x="0" y="693520"/>
                  </a:cubicBezTo>
                  <a:close/>
                </a:path>
              </a:pathLst>
            </a:custGeom>
            <a:solidFill>
              <a:schemeClr val="accent6">
                <a:alpha val="84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A52FB7F-52DD-8B4F-85C9-DE98E8845E07}"/>
                </a:ext>
              </a:extLst>
            </p:cNvPr>
            <p:cNvSpPr/>
            <p:nvPr/>
          </p:nvSpPr>
          <p:spPr>
            <a:xfrm>
              <a:off x="4380707" y="2844370"/>
              <a:ext cx="132573" cy="13257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FA536B7-7C17-D04D-91F5-48CF480B072F}"/>
              </a:ext>
            </a:extLst>
          </p:cNvPr>
          <p:cNvSpPr txBox="1"/>
          <p:nvPr/>
        </p:nvSpPr>
        <p:spPr>
          <a:xfrm>
            <a:off x="3490617" y="13736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6AA314-2006-884B-93BD-2B0D7299B916}"/>
              </a:ext>
            </a:extLst>
          </p:cNvPr>
          <p:cNvSpPr txBox="1"/>
          <p:nvPr/>
        </p:nvSpPr>
        <p:spPr>
          <a:xfrm>
            <a:off x="612716" y="1373617"/>
            <a:ext cx="25138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Norm Ball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0032C-2E90-0346-B1A6-7EF4A0473F27}"/>
              </a:ext>
            </a:extLst>
          </p:cNvPr>
          <p:cNvSpPr txBox="1"/>
          <p:nvPr/>
        </p:nvSpPr>
        <p:spPr>
          <a:xfrm>
            <a:off x="9388620" y="1373617"/>
            <a:ext cx="249940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+ L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Norm</a:t>
            </a:r>
          </a:p>
          <a:p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Elastic Net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187D-FE24-8346-B868-CF7CA01559D0}"/>
              </a:ext>
            </a:extLst>
          </p:cNvPr>
          <p:cNvSpPr txBox="1"/>
          <p:nvPr/>
        </p:nvSpPr>
        <p:spPr>
          <a:xfrm>
            <a:off x="374830" y="5267829"/>
            <a:ext cx="2770310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Ideal for</a:t>
            </a:r>
            <a:br>
              <a:rPr lang="en-US" sz="2000" b="1" dirty="0"/>
            </a:br>
            <a:r>
              <a:rPr lang="en-US" sz="2000" b="1" dirty="0"/>
              <a:t>Feature Selection </a:t>
            </a:r>
            <a:br>
              <a:rPr lang="en-US" sz="2000" b="1" dirty="0"/>
            </a:br>
            <a:r>
              <a:rPr lang="en-US" sz="2000" dirty="0"/>
              <a:t>but combinatorically</a:t>
            </a:r>
            <a:br>
              <a:rPr lang="en-US" sz="2000" dirty="0"/>
            </a:br>
            <a:r>
              <a:rPr lang="en-US" sz="2000" dirty="0"/>
              <a:t>difficult to optimize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BCDF1-2EE5-B342-8D56-D8B491A43D0E}"/>
              </a:ext>
            </a:extLst>
          </p:cNvPr>
          <p:cNvSpPr txBox="1"/>
          <p:nvPr/>
        </p:nvSpPr>
        <p:spPr>
          <a:xfrm>
            <a:off x="3514693" y="5267829"/>
            <a:ext cx="214193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Encourages</a:t>
            </a:r>
            <a:br>
              <a:rPr lang="en-US" sz="2000" dirty="0"/>
            </a:br>
            <a:r>
              <a:rPr lang="en-US" sz="2000" dirty="0"/>
              <a:t>Sparse Solutions</a:t>
            </a:r>
          </a:p>
          <a:p>
            <a:r>
              <a:rPr lang="en-US" sz="2000" b="1" dirty="0"/>
              <a:t>Convex!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478083-40EB-A44B-9FD8-6A5AA4B15C71}"/>
              </a:ext>
            </a:extLst>
          </p:cNvPr>
          <p:cNvSpPr txBox="1"/>
          <p:nvPr/>
        </p:nvSpPr>
        <p:spPr>
          <a:xfrm>
            <a:off x="6186508" y="5267829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Spreads weight</a:t>
            </a:r>
            <a:br>
              <a:rPr lang="en-US" sz="2000" dirty="0"/>
            </a:br>
            <a:r>
              <a:rPr lang="en-US" sz="2000" dirty="0"/>
              <a:t>over features </a:t>
            </a:r>
            <a:r>
              <a:rPr lang="en-US" sz="2000" b="1" dirty="0"/>
              <a:t>(robust)</a:t>
            </a:r>
            <a:endParaRPr lang="en-US" sz="2000" dirty="0"/>
          </a:p>
          <a:p>
            <a:r>
              <a:rPr lang="en-US" sz="2000" dirty="0"/>
              <a:t>does not </a:t>
            </a:r>
            <a:br>
              <a:rPr lang="en-US" sz="2000" dirty="0"/>
            </a:br>
            <a:r>
              <a:rPr lang="en-US" sz="2000" dirty="0"/>
              <a:t>encourage sparsity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32AAC1-A8AC-AF4B-BB01-EE488C2D4BB0}"/>
              </a:ext>
            </a:extLst>
          </p:cNvPr>
          <p:cNvSpPr txBox="1"/>
          <p:nvPr/>
        </p:nvSpPr>
        <p:spPr>
          <a:xfrm>
            <a:off x="9131469" y="5287655"/>
            <a:ext cx="321349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Compromise</a:t>
            </a:r>
            <a:endParaRPr lang="en-US" sz="2000" dirty="0"/>
          </a:p>
          <a:p>
            <a:r>
              <a:rPr lang="en-US" sz="2000" dirty="0"/>
              <a:t>Need to tune</a:t>
            </a:r>
            <a:br>
              <a:rPr lang="en-US" sz="2000" dirty="0"/>
            </a:br>
            <a:r>
              <a:rPr lang="en-US" sz="2000" dirty="0"/>
              <a:t>two regularization parameters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19B6CB-E3B2-4E40-824A-6ADC3F4692F8}"/>
              </a:ext>
            </a:extLst>
          </p:cNvPr>
          <p:cNvSpPr/>
          <p:nvPr/>
        </p:nvSpPr>
        <p:spPr>
          <a:xfrm>
            <a:off x="12024803" y="1276092"/>
            <a:ext cx="2064362" cy="347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0B7F413-CEEC-5B48-A8F8-2C9947398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06" y="466649"/>
            <a:ext cx="945620" cy="496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907B1-DFA0-374D-B095-30CAF42350CF}"/>
              </a:ext>
            </a:extLst>
          </p:cNvPr>
          <p:cNvSpPr txBox="1"/>
          <p:nvPr/>
        </p:nvSpPr>
        <p:spPr>
          <a:xfrm>
            <a:off x="537850" y="345914"/>
            <a:ext cx="467307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Different choices of </a:t>
            </a:r>
          </a:p>
        </p:txBody>
      </p:sp>
    </p:spTree>
    <p:extLst>
      <p:ext uri="{BB962C8B-B14F-4D97-AF65-F5344CB8AC3E}">
        <p14:creationId xmlns:p14="http://schemas.microsoft.com/office/powerpoint/2010/main" val="109659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D72-F92E-164D-850C-9409EF7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A1DA-2011-DE4E-BA33-47EB7B39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198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53748</TotalTime>
  <Words>2824</Words>
  <Application>Microsoft Macintosh PowerPoint</Application>
  <PresentationFormat>Widescreen</PresentationFormat>
  <Paragraphs>769</Paragraphs>
  <Slides>88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Previously…</vt:lpstr>
      <vt:lpstr>Recipe for Successful Generalization</vt:lpstr>
      <vt:lpstr>Training vs Test Error</vt:lpstr>
      <vt:lpstr>Generalization: The Train-Test Split</vt:lpstr>
      <vt:lpstr>Generalization: Validation Split</vt:lpstr>
      <vt:lpstr>Regularized Loss Minimization</vt:lpstr>
      <vt:lpstr>PowerPoint Presentation</vt:lpstr>
      <vt:lpstr>Determining the Optimal 𝜆 </vt:lpstr>
      <vt:lpstr>Using Scikit-Learn for Regularized Regression</vt:lpstr>
      <vt:lpstr>Standardization and the Intercept Term</vt:lpstr>
      <vt:lpstr>Regularization and High-Dimensional Data</vt:lpstr>
      <vt:lpstr>Today Classification</vt:lpstr>
      <vt:lpstr>So far ….</vt:lpstr>
      <vt:lpstr>Classification</vt:lpstr>
      <vt:lpstr>Taxonomy of Machine Learning</vt:lpstr>
      <vt:lpstr>Kinds of Classification </vt:lpstr>
      <vt:lpstr>Classification</vt:lpstr>
      <vt:lpstr>Python Demo</vt:lpstr>
      <vt:lpstr>Classification</vt:lpstr>
      <vt:lpstr>Classification</vt:lpstr>
      <vt:lpstr>Defining a New Model for Classification</vt:lpstr>
      <vt:lpstr>Logistic Regression</vt:lpstr>
      <vt:lpstr>Logistic Regression</vt:lpstr>
      <vt:lpstr>Logistic Regression</vt:lpstr>
      <vt:lpstr>Python Demo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Python Demo!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1272</cp:revision>
  <cp:lastPrinted>2018-03-22T15:26:46Z</cp:lastPrinted>
  <dcterms:created xsi:type="dcterms:W3CDTF">2016-06-11T00:34:45Z</dcterms:created>
  <dcterms:modified xsi:type="dcterms:W3CDTF">2018-10-19T01:22:17Z</dcterms:modified>
</cp:coreProperties>
</file>